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Amatic SC"/>
      <p:regular r:id="rId22"/>
      <p:bold r:id="rId23"/>
    </p:embeddedFont>
    <p:embeddedFont>
      <p:font typeface="Lato"/>
      <p:regular r:id="rId24"/>
      <p:bold r:id="rId25"/>
      <p:italic r:id="rId26"/>
      <p:boldItalic r:id="rId27"/>
    </p:embeddedFont>
    <p:embeddedFont>
      <p:font typeface="Source Code Pr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maticSC-regular.fntdata"/><Relationship Id="rId21" Type="http://schemas.openxmlformats.org/officeDocument/2006/relationships/slide" Target="slides/slide16.xml"/><Relationship Id="rId24" Type="http://schemas.openxmlformats.org/officeDocument/2006/relationships/font" Target="fonts/Lato-regular.fntdata"/><Relationship Id="rId23" Type="http://schemas.openxmlformats.org/officeDocument/2006/relationships/font" Target="fonts/AmaticSC-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SourceCodePro-regular.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CodePr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CodePro-boldItalic.fntdata"/><Relationship Id="rId30" Type="http://schemas.openxmlformats.org/officeDocument/2006/relationships/font" Target="fonts/SourceCodePr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cbfe4e9b8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cbfe4e9b8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bcbfe4e9b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bcbfe4e9b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bcbfe4e9b8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bcbfe4e9b8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bcbfe4e9b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bcbfe4e9b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bcbfe4e9b8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bcbfe4e9b8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cbfe4e9b8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bcbfe4e9b8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bcbfe4e9b8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bcbfe4e9b8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bcbfe4e9b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bcbfe4e9b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bcbfe4e9b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bcbfe4e9b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bcbfe4e9b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bcbfe4e9b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bcbfe4e9b8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bcbfe4e9b8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bcbfe4e9b8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bcbfe4e9b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bcbfe4e9b8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bcbfe4e9b8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bcbfe4e9b8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bcbfe4e9b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bcbfe4e9b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bcbfe4e9b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docs.google.com/presentation/d/1EhOzWADV71WMMnAw58j5NXmhUoroaP0JVDfOMZIKy7s/edit?usp=sharing" TargetMode="External"/><Relationship Id="rId4" Type="http://schemas.openxmlformats.org/officeDocument/2006/relationships/image" Target="../media/image18.jpg"/><Relationship Id="rId5"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s://docs.google.com/document/d/1J4wga-lNtCbRpC89dr08grwNy0q9BhDfVIGVBbeHqhI/edit?usp=sharing" TargetMode="Externa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drive.google.com/file/d/1cKNnafkvDQWwmCFJ21KGBTpTgS-dJ0zE/view"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19.jpg"/><Relationship Id="rId5" Type="http://schemas.openxmlformats.org/officeDocument/2006/relationships/image" Target="../media/image21.jpg"/><Relationship Id="rId6"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Teaching Portfolio</a:t>
            </a:r>
            <a:endParaRPr/>
          </a:p>
        </p:txBody>
      </p:sp>
      <p:sp>
        <p:nvSpPr>
          <p:cNvPr id="57" name="Google Shape;57;p13"/>
          <p:cNvSpPr txBox="1"/>
          <p:nvPr>
            <p:ph idx="1" type="subTitle"/>
          </p:nvPr>
        </p:nvSpPr>
        <p:spPr>
          <a:xfrm>
            <a:off x="2168025" y="2172225"/>
            <a:ext cx="5176500" cy="1234800"/>
          </a:xfrm>
          <a:prstGeom prst="rect">
            <a:avLst/>
          </a:prstGeom>
        </p:spPr>
        <p:txBody>
          <a:bodyPr anchorCtr="0" anchor="ctr" bIns="91425" lIns="91425" spcFirstLastPara="1" rIns="91425" wrap="square" tIns="91425">
            <a:normAutofit lnSpcReduction="20000"/>
          </a:bodyPr>
          <a:lstStyle/>
          <a:p>
            <a:pPr indent="0" lvl="0" marL="0" rtl="0" algn="ctr">
              <a:spcBef>
                <a:spcPts val="0"/>
              </a:spcBef>
              <a:spcAft>
                <a:spcPts val="0"/>
              </a:spcAft>
              <a:buNone/>
            </a:pPr>
            <a:r>
              <a:rPr lang="en"/>
              <a:t>Alexa Stein </a:t>
            </a:r>
            <a:endParaRPr/>
          </a:p>
          <a:p>
            <a:pPr indent="0" lvl="0" marL="0" rtl="0" algn="ctr">
              <a:spcBef>
                <a:spcPts val="0"/>
              </a:spcBef>
              <a:spcAft>
                <a:spcPts val="0"/>
              </a:spcAft>
              <a:buNone/>
            </a:pPr>
            <a:r>
              <a:rPr lang="en"/>
              <a:t>Childhood Inclusive Education with a concentration in Spanish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idx="4294967295" type="title"/>
          </p:nvPr>
        </p:nvSpPr>
        <p:spPr>
          <a:xfrm>
            <a:off x="3547050" y="457950"/>
            <a:ext cx="20499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Standard 4</a:t>
            </a:r>
            <a:endParaRPr/>
          </a:p>
        </p:txBody>
      </p:sp>
      <p:sp>
        <p:nvSpPr>
          <p:cNvPr id="125" name="Google Shape;125;p22"/>
          <p:cNvSpPr txBox="1"/>
          <p:nvPr/>
        </p:nvSpPr>
        <p:spPr>
          <a:xfrm>
            <a:off x="5103150" y="1637950"/>
            <a:ext cx="345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26" name="Google Shape;126;p22"/>
          <p:cNvSpPr txBox="1"/>
          <p:nvPr/>
        </p:nvSpPr>
        <p:spPr>
          <a:xfrm>
            <a:off x="454500" y="1263700"/>
            <a:ext cx="5076900" cy="36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Source Code Pro"/>
                <a:ea typeface="Source Code Pro"/>
                <a:cs typeface="Source Code Pro"/>
                <a:sym typeface="Source Code Pro"/>
              </a:rPr>
              <a:t>A student’s learning </a:t>
            </a:r>
            <a:r>
              <a:rPr lang="en" sz="1200">
                <a:latin typeface="Source Code Pro"/>
                <a:ea typeface="Source Code Pro"/>
                <a:cs typeface="Source Code Pro"/>
                <a:sym typeface="Source Code Pro"/>
              </a:rPr>
              <a:t>environment</a:t>
            </a:r>
            <a:r>
              <a:rPr lang="en" sz="1200">
                <a:latin typeface="Source Code Pro"/>
                <a:ea typeface="Source Code Pro"/>
                <a:cs typeface="Source Code Pro"/>
                <a:sym typeface="Source Code Pro"/>
              </a:rPr>
              <a:t> is one of the most crucial components to their educational journey, as the students need to feel familiar with their surroundings and the people in it to feel comfortable taking risks. Creating a classroom environment that is accessible for all learners will ensure all students are engaged and feel that their needs are met.</a:t>
            </a:r>
            <a:endParaRPr sz="1200">
              <a:latin typeface="Source Code Pro"/>
              <a:ea typeface="Source Code Pro"/>
              <a:cs typeface="Source Code Pro"/>
              <a:sym typeface="Source Code Pro"/>
            </a:endParaRPr>
          </a:p>
          <a:p>
            <a:pPr indent="0" lvl="0" marL="0" rtl="0" algn="l">
              <a:spcBef>
                <a:spcPts val="0"/>
              </a:spcBef>
              <a:spcAft>
                <a:spcPts val="0"/>
              </a:spcAft>
              <a:buNone/>
            </a:pPr>
            <a:r>
              <a:t/>
            </a:r>
            <a:endParaRPr sz="1200">
              <a:latin typeface="Source Code Pro"/>
              <a:ea typeface="Source Code Pro"/>
              <a:cs typeface="Source Code Pro"/>
              <a:sym typeface="Source Code Pro"/>
            </a:endParaRPr>
          </a:p>
          <a:p>
            <a:pPr indent="0" lvl="0" marL="0" rtl="0" algn="l">
              <a:spcBef>
                <a:spcPts val="0"/>
              </a:spcBef>
              <a:spcAft>
                <a:spcPts val="0"/>
              </a:spcAft>
              <a:buNone/>
            </a:pPr>
            <a:r>
              <a:rPr lang="en" sz="1200">
                <a:latin typeface="Source Code Pro"/>
                <a:ea typeface="Source Code Pro"/>
                <a:cs typeface="Source Code Pro"/>
                <a:sym typeface="Source Code Pro"/>
              </a:rPr>
              <a:t>Examples to create a strong learning environment </a:t>
            </a:r>
            <a:endParaRPr sz="1200">
              <a:latin typeface="Source Code Pro"/>
              <a:ea typeface="Source Code Pro"/>
              <a:cs typeface="Source Code Pro"/>
              <a:sym typeface="Source Code Pro"/>
            </a:endParaRPr>
          </a:p>
          <a:p>
            <a:pPr indent="-304800" lvl="0" marL="457200" rtl="0" algn="l">
              <a:spcBef>
                <a:spcPts val="0"/>
              </a:spcBef>
              <a:spcAft>
                <a:spcPts val="0"/>
              </a:spcAft>
              <a:buSzPts val="1200"/>
              <a:buFont typeface="Source Code Pro"/>
              <a:buChar char="●"/>
            </a:pPr>
            <a:r>
              <a:rPr lang="en" sz="1200">
                <a:latin typeface="Source Code Pro"/>
                <a:ea typeface="Source Code Pro"/>
                <a:cs typeface="Source Code Pro"/>
                <a:sym typeface="Source Code Pro"/>
              </a:rPr>
              <a:t>Having tables with groups of four</a:t>
            </a:r>
            <a:endParaRPr sz="1200">
              <a:latin typeface="Source Code Pro"/>
              <a:ea typeface="Source Code Pro"/>
              <a:cs typeface="Source Code Pro"/>
              <a:sym typeface="Source Code Pro"/>
            </a:endParaRPr>
          </a:p>
          <a:p>
            <a:pPr indent="-304800" lvl="0" marL="457200" rtl="0" algn="l">
              <a:spcBef>
                <a:spcPts val="0"/>
              </a:spcBef>
              <a:spcAft>
                <a:spcPts val="0"/>
              </a:spcAft>
              <a:buSzPts val="1200"/>
              <a:buFont typeface="Source Code Pro"/>
              <a:buChar char="●"/>
            </a:pPr>
            <a:r>
              <a:rPr lang="en" sz="1200">
                <a:latin typeface="Source Code Pro"/>
                <a:ea typeface="Source Code Pro"/>
                <a:cs typeface="Source Code Pro"/>
                <a:sym typeface="Source Code Pro"/>
              </a:rPr>
              <a:t>Using the Kagan Cooperative learning strategies</a:t>
            </a:r>
            <a:endParaRPr sz="1200">
              <a:latin typeface="Source Code Pro"/>
              <a:ea typeface="Source Code Pro"/>
              <a:cs typeface="Source Code Pro"/>
              <a:sym typeface="Source Code Pro"/>
            </a:endParaRPr>
          </a:p>
          <a:p>
            <a:pPr indent="-304800" lvl="0" marL="457200" rtl="0" algn="l">
              <a:spcBef>
                <a:spcPts val="0"/>
              </a:spcBef>
              <a:spcAft>
                <a:spcPts val="0"/>
              </a:spcAft>
              <a:buSzPts val="1200"/>
              <a:buFont typeface="Source Code Pro"/>
              <a:buChar char="●"/>
            </a:pPr>
            <a:r>
              <a:rPr lang="en" sz="1200">
                <a:latin typeface="Source Code Pro"/>
                <a:ea typeface="Source Code Pro"/>
                <a:cs typeface="Source Code Pro"/>
                <a:sym typeface="Source Code Pro"/>
              </a:rPr>
              <a:t>Using a quiet signal </a:t>
            </a:r>
            <a:endParaRPr sz="1200">
              <a:latin typeface="Source Code Pro"/>
              <a:ea typeface="Source Code Pro"/>
              <a:cs typeface="Source Code Pro"/>
              <a:sym typeface="Source Code Pro"/>
            </a:endParaRPr>
          </a:p>
          <a:p>
            <a:pPr indent="-304800" lvl="0" marL="457200" rtl="0" algn="l">
              <a:spcBef>
                <a:spcPts val="0"/>
              </a:spcBef>
              <a:spcAft>
                <a:spcPts val="0"/>
              </a:spcAft>
              <a:buSzPts val="1200"/>
              <a:buFont typeface="Source Code Pro"/>
              <a:buChar char="●"/>
            </a:pPr>
            <a:r>
              <a:rPr lang="en" sz="1200">
                <a:latin typeface="Source Code Pro"/>
                <a:ea typeface="Source Code Pro"/>
                <a:cs typeface="Source Code Pro"/>
                <a:sym typeface="Source Code Pro"/>
              </a:rPr>
              <a:t>Flexible seating for students ex. Wobble stools or standing desks </a:t>
            </a:r>
            <a:endParaRPr sz="1200">
              <a:latin typeface="Source Code Pro"/>
              <a:ea typeface="Source Code Pro"/>
              <a:cs typeface="Source Code Pro"/>
              <a:sym typeface="Source Code Pro"/>
            </a:endParaRPr>
          </a:p>
          <a:p>
            <a:pPr indent="-304800" lvl="0" marL="457200" rtl="0" algn="l">
              <a:spcBef>
                <a:spcPts val="0"/>
              </a:spcBef>
              <a:spcAft>
                <a:spcPts val="0"/>
              </a:spcAft>
              <a:buSzPts val="1200"/>
              <a:buFont typeface="Source Code Pro"/>
              <a:buChar char="●"/>
            </a:pPr>
            <a:r>
              <a:rPr lang="en" sz="1200">
                <a:latin typeface="Source Code Pro"/>
                <a:ea typeface="Source Code Pro"/>
                <a:cs typeface="Source Code Pro"/>
                <a:sym typeface="Source Code Pro"/>
              </a:rPr>
              <a:t>Center based learning </a:t>
            </a:r>
            <a:r>
              <a:rPr lang="en" sz="1200">
                <a:latin typeface="Source Code Pro"/>
                <a:ea typeface="Source Code Pro"/>
                <a:cs typeface="Source Code Pro"/>
                <a:sym typeface="Source Code Pro"/>
              </a:rPr>
              <a:t> </a:t>
            </a:r>
            <a:endParaRPr sz="1200">
              <a:latin typeface="Source Code Pro"/>
              <a:ea typeface="Source Code Pro"/>
              <a:cs typeface="Source Code Pro"/>
              <a:sym typeface="Source Code Pro"/>
            </a:endParaRPr>
          </a:p>
          <a:p>
            <a:pPr indent="-304800" lvl="0" marL="457200" rtl="0" algn="l">
              <a:spcBef>
                <a:spcPts val="0"/>
              </a:spcBef>
              <a:spcAft>
                <a:spcPts val="0"/>
              </a:spcAft>
              <a:buSzPts val="1200"/>
              <a:buFont typeface="Source Code Pro"/>
              <a:buChar char="●"/>
            </a:pPr>
            <a:r>
              <a:rPr lang="en" sz="1200">
                <a:latin typeface="Source Code Pro"/>
                <a:ea typeface="Source Code Pro"/>
                <a:cs typeface="Source Code Pro"/>
                <a:sym typeface="Source Code Pro"/>
              </a:rPr>
              <a:t>Organization</a:t>
            </a:r>
            <a:endParaRPr sz="1200">
              <a:latin typeface="Source Code Pro"/>
              <a:ea typeface="Source Code Pro"/>
              <a:cs typeface="Source Code Pro"/>
              <a:sym typeface="Source Code Pro"/>
            </a:endParaRPr>
          </a:p>
          <a:p>
            <a:pPr indent="-304800" lvl="0" marL="457200" rtl="0" algn="l">
              <a:spcBef>
                <a:spcPts val="0"/>
              </a:spcBef>
              <a:spcAft>
                <a:spcPts val="0"/>
              </a:spcAft>
              <a:buSzPts val="1200"/>
              <a:buFont typeface="Source Code Pro"/>
              <a:buChar char="●"/>
            </a:pPr>
            <a:r>
              <a:rPr lang="en" sz="1200">
                <a:latin typeface="Source Code Pro"/>
                <a:ea typeface="Source Code Pro"/>
                <a:cs typeface="Source Code Pro"/>
                <a:sym typeface="Source Code Pro"/>
              </a:rPr>
              <a:t>Clear </a:t>
            </a:r>
            <a:r>
              <a:rPr lang="en" sz="1200">
                <a:latin typeface="Source Code Pro"/>
                <a:ea typeface="Source Code Pro"/>
                <a:cs typeface="Source Code Pro"/>
                <a:sym typeface="Source Code Pro"/>
              </a:rPr>
              <a:t>rituals</a:t>
            </a:r>
            <a:r>
              <a:rPr lang="en" sz="1200">
                <a:latin typeface="Source Code Pro"/>
                <a:ea typeface="Source Code Pro"/>
                <a:cs typeface="Source Code Pro"/>
                <a:sym typeface="Source Code Pro"/>
              </a:rPr>
              <a:t> and routines</a:t>
            </a:r>
            <a:endParaRPr sz="1200">
              <a:latin typeface="Source Code Pro"/>
              <a:ea typeface="Source Code Pro"/>
              <a:cs typeface="Source Code Pro"/>
              <a:sym typeface="Source Code Pro"/>
            </a:endParaRPr>
          </a:p>
          <a:p>
            <a:pPr indent="-304800" lvl="0" marL="457200" rtl="0" algn="l">
              <a:spcBef>
                <a:spcPts val="0"/>
              </a:spcBef>
              <a:spcAft>
                <a:spcPts val="0"/>
              </a:spcAft>
              <a:buSzPts val="1200"/>
              <a:buFont typeface="Source Code Pro"/>
              <a:buChar char="●"/>
            </a:pPr>
            <a:r>
              <a:rPr lang="en" sz="1200">
                <a:latin typeface="Source Code Pro"/>
                <a:ea typeface="Source Code Pro"/>
                <a:cs typeface="Source Code Pro"/>
                <a:sym typeface="Source Code Pro"/>
              </a:rPr>
              <a:t>Classroom rules and expectations posted</a:t>
            </a:r>
            <a:endParaRPr sz="1200">
              <a:latin typeface="Source Code Pro"/>
              <a:ea typeface="Source Code Pro"/>
              <a:cs typeface="Source Code Pro"/>
              <a:sym typeface="Source Code Pro"/>
            </a:endParaRPr>
          </a:p>
        </p:txBody>
      </p:sp>
      <p:pic>
        <p:nvPicPr>
          <p:cNvPr id="127" name="Google Shape;127;p22"/>
          <p:cNvPicPr preferRelativeResize="0"/>
          <p:nvPr/>
        </p:nvPicPr>
        <p:blipFill>
          <a:blip r:embed="rId3">
            <a:alphaModFix/>
          </a:blip>
          <a:stretch>
            <a:fillRect/>
          </a:stretch>
        </p:blipFill>
        <p:spPr>
          <a:xfrm>
            <a:off x="5648450" y="2504096"/>
            <a:ext cx="3451202" cy="26394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00"/>
              <a:t>Standard 5:  </a:t>
            </a:r>
            <a:endParaRPr sz="2300"/>
          </a:p>
        </p:txBody>
      </p:sp>
      <p:pic>
        <p:nvPicPr>
          <p:cNvPr id="133" name="Google Shape;133;p23"/>
          <p:cNvPicPr preferRelativeResize="0"/>
          <p:nvPr/>
        </p:nvPicPr>
        <p:blipFill>
          <a:blip r:embed="rId3">
            <a:alphaModFix/>
          </a:blip>
          <a:stretch>
            <a:fillRect/>
          </a:stretch>
        </p:blipFill>
        <p:spPr>
          <a:xfrm>
            <a:off x="303300" y="1395300"/>
            <a:ext cx="8128449" cy="2926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idx="4294967295" type="title"/>
          </p:nvPr>
        </p:nvSpPr>
        <p:spPr>
          <a:xfrm>
            <a:off x="3547050" y="457950"/>
            <a:ext cx="20499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Standard 5</a:t>
            </a:r>
            <a:endParaRPr/>
          </a:p>
        </p:txBody>
      </p:sp>
      <p:sp>
        <p:nvSpPr>
          <p:cNvPr id="139" name="Google Shape;139;p24"/>
          <p:cNvSpPr txBox="1"/>
          <p:nvPr/>
        </p:nvSpPr>
        <p:spPr>
          <a:xfrm>
            <a:off x="5103150" y="1637950"/>
            <a:ext cx="345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40" name="Google Shape;140;p24"/>
          <p:cNvSpPr txBox="1"/>
          <p:nvPr/>
        </p:nvSpPr>
        <p:spPr>
          <a:xfrm>
            <a:off x="277125" y="1551925"/>
            <a:ext cx="844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141" name="Google Shape;141;p24"/>
          <p:cNvSpPr txBox="1"/>
          <p:nvPr/>
        </p:nvSpPr>
        <p:spPr>
          <a:xfrm>
            <a:off x="88950" y="1093350"/>
            <a:ext cx="56655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Using different forms of assessment is beneficial when planning lesson and instruction for students. There are many different ways to assess what students know.</a:t>
            </a:r>
            <a:endParaRPr>
              <a:latin typeface="Source Code Pro"/>
              <a:ea typeface="Source Code Pro"/>
              <a:cs typeface="Source Code Pro"/>
              <a:sym typeface="Source Code Pro"/>
            </a:endParaRPr>
          </a:p>
          <a:p>
            <a:pPr indent="0" lvl="0" marL="0" rtl="0" algn="l">
              <a:spcBef>
                <a:spcPts val="0"/>
              </a:spcBef>
              <a:spcAft>
                <a:spcPts val="0"/>
              </a:spcAft>
              <a:buNone/>
            </a:pPr>
            <a:r>
              <a:t/>
            </a:r>
            <a:endParaRPr b="1">
              <a:latin typeface="Source Code Pro"/>
              <a:ea typeface="Source Code Pro"/>
              <a:cs typeface="Source Code Pro"/>
              <a:sym typeface="Source Code Pro"/>
            </a:endParaRPr>
          </a:p>
          <a:p>
            <a:pPr indent="0" lvl="0" marL="0" rtl="0" algn="l">
              <a:spcBef>
                <a:spcPts val="0"/>
              </a:spcBef>
              <a:spcAft>
                <a:spcPts val="0"/>
              </a:spcAft>
              <a:buNone/>
            </a:pPr>
            <a:r>
              <a:rPr b="1" lang="en">
                <a:latin typeface="Source Code Pro"/>
                <a:ea typeface="Source Code Pro"/>
                <a:cs typeface="Source Code Pro"/>
                <a:sym typeface="Source Code Pro"/>
              </a:rPr>
              <a:t>Examples:</a:t>
            </a:r>
            <a:endParaRPr b="1">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Kahoot</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u="sng">
                <a:solidFill>
                  <a:schemeClr val="accent5"/>
                </a:solidFill>
                <a:latin typeface="Source Code Pro"/>
                <a:ea typeface="Source Code Pro"/>
                <a:cs typeface="Source Code Pro"/>
                <a:sym typeface="Source Code Pro"/>
                <a:hlinkClick r:id="rId3">
                  <a:extLst>
                    <a:ext uri="{A12FA001-AC4F-418D-AE19-62706E023703}">
                      <ahyp:hlinkClr val="tx"/>
                    </a:ext>
                  </a:extLst>
                </a:hlinkClick>
              </a:rPr>
              <a:t>Jeopardy</a:t>
            </a:r>
            <a:r>
              <a:rPr lang="en">
                <a:latin typeface="Source Code Pro"/>
                <a:ea typeface="Source Code Pro"/>
                <a:cs typeface="Source Code Pro"/>
                <a:sym typeface="Source Code Pro"/>
              </a:rPr>
              <a:t> - Created for 3rd grade students</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Response Boards for question and answer</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Tests on a unit or chapter </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Exit tickets to the right are exit tickets from two different students from a math lesson</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Verbal assessment</a:t>
            </a:r>
            <a:endParaRPr>
              <a:latin typeface="Source Code Pro"/>
              <a:ea typeface="Source Code Pro"/>
              <a:cs typeface="Source Code Pro"/>
              <a:sym typeface="Source Code Pro"/>
            </a:endParaRPr>
          </a:p>
        </p:txBody>
      </p:sp>
      <p:pic>
        <p:nvPicPr>
          <p:cNvPr id="142" name="Google Shape;142;p24"/>
          <p:cNvPicPr preferRelativeResize="0"/>
          <p:nvPr/>
        </p:nvPicPr>
        <p:blipFill>
          <a:blip r:embed="rId4">
            <a:alphaModFix/>
          </a:blip>
          <a:stretch>
            <a:fillRect/>
          </a:stretch>
        </p:blipFill>
        <p:spPr>
          <a:xfrm>
            <a:off x="6065551" y="0"/>
            <a:ext cx="3022899" cy="2267174"/>
          </a:xfrm>
          <a:prstGeom prst="rect">
            <a:avLst/>
          </a:prstGeom>
          <a:noFill/>
          <a:ln>
            <a:noFill/>
          </a:ln>
        </p:spPr>
      </p:pic>
      <p:pic>
        <p:nvPicPr>
          <p:cNvPr id="143" name="Google Shape;143;p24"/>
          <p:cNvPicPr preferRelativeResize="0"/>
          <p:nvPr/>
        </p:nvPicPr>
        <p:blipFill>
          <a:blip r:embed="rId5">
            <a:alphaModFix/>
          </a:blip>
          <a:stretch>
            <a:fillRect/>
          </a:stretch>
        </p:blipFill>
        <p:spPr>
          <a:xfrm>
            <a:off x="5945750" y="2755974"/>
            <a:ext cx="3084749" cy="23135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00"/>
              <a:t>Standard 6: Professional Responsibilities &amp; Collaborations </a:t>
            </a:r>
            <a:endParaRPr sz="2300"/>
          </a:p>
        </p:txBody>
      </p:sp>
      <p:pic>
        <p:nvPicPr>
          <p:cNvPr id="149" name="Google Shape;149;p25"/>
          <p:cNvPicPr preferRelativeResize="0"/>
          <p:nvPr/>
        </p:nvPicPr>
        <p:blipFill>
          <a:blip r:embed="rId3">
            <a:alphaModFix/>
          </a:blip>
          <a:stretch>
            <a:fillRect/>
          </a:stretch>
        </p:blipFill>
        <p:spPr>
          <a:xfrm>
            <a:off x="374963" y="1365825"/>
            <a:ext cx="8377275" cy="2823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idx="4294967295" type="title"/>
          </p:nvPr>
        </p:nvSpPr>
        <p:spPr>
          <a:xfrm>
            <a:off x="3547050" y="457950"/>
            <a:ext cx="20499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Standard 6</a:t>
            </a:r>
            <a:endParaRPr/>
          </a:p>
        </p:txBody>
      </p:sp>
      <p:sp>
        <p:nvSpPr>
          <p:cNvPr id="155" name="Google Shape;155;p26"/>
          <p:cNvSpPr txBox="1"/>
          <p:nvPr/>
        </p:nvSpPr>
        <p:spPr>
          <a:xfrm>
            <a:off x="5103150" y="1637950"/>
            <a:ext cx="345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56" name="Google Shape;156;p26"/>
          <p:cNvSpPr txBox="1"/>
          <p:nvPr/>
        </p:nvSpPr>
        <p:spPr>
          <a:xfrm>
            <a:off x="95850" y="1341775"/>
            <a:ext cx="897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157" name="Google Shape;157;p26"/>
          <p:cNvSpPr txBox="1"/>
          <p:nvPr/>
        </p:nvSpPr>
        <p:spPr>
          <a:xfrm>
            <a:off x="77775" y="1133125"/>
            <a:ext cx="44943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Collaborating</a:t>
            </a:r>
            <a:r>
              <a:rPr lang="en">
                <a:latin typeface="Source Code Pro"/>
                <a:ea typeface="Source Code Pro"/>
                <a:cs typeface="Source Code Pro"/>
                <a:sym typeface="Source Code Pro"/>
              </a:rPr>
              <a:t> with other teachers across disciplines not only strengthens the team but also creates clarity for students. When working as a team with different deadlines and </a:t>
            </a:r>
            <a:r>
              <a:rPr lang="en">
                <a:latin typeface="Source Code Pro"/>
                <a:ea typeface="Source Code Pro"/>
                <a:cs typeface="Source Code Pro"/>
                <a:sym typeface="Source Code Pro"/>
              </a:rPr>
              <a:t>priorities</a:t>
            </a:r>
            <a:r>
              <a:rPr lang="en">
                <a:latin typeface="Source Code Pro"/>
                <a:ea typeface="Source Code Pro"/>
                <a:cs typeface="Source Code Pro"/>
                <a:sym typeface="Source Code Pro"/>
              </a:rPr>
              <a:t>, it is important to have a calendar and schedule so that everyone is on the same page.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rPr lang="en">
                <a:latin typeface="Source Code Pro"/>
                <a:ea typeface="Source Code Pro"/>
                <a:cs typeface="Source Code Pro"/>
                <a:sym typeface="Source Code Pro"/>
              </a:rPr>
              <a:t>Examples </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Calendars</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Planning days</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Monthly meetings</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Shared documents</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Streamlined communication</a:t>
            </a:r>
            <a:endParaRPr>
              <a:latin typeface="Source Code Pro"/>
              <a:ea typeface="Source Code Pro"/>
              <a:cs typeface="Source Code Pro"/>
              <a:sym typeface="Source Code Pro"/>
            </a:endParaRPr>
          </a:p>
        </p:txBody>
      </p:sp>
      <p:pic>
        <p:nvPicPr>
          <p:cNvPr id="158" name="Google Shape;158;p26"/>
          <p:cNvPicPr preferRelativeResize="0"/>
          <p:nvPr/>
        </p:nvPicPr>
        <p:blipFill>
          <a:blip r:embed="rId3">
            <a:alphaModFix/>
          </a:blip>
          <a:stretch>
            <a:fillRect/>
          </a:stretch>
        </p:blipFill>
        <p:spPr>
          <a:xfrm>
            <a:off x="5540462" y="0"/>
            <a:ext cx="3620127" cy="2715076"/>
          </a:xfrm>
          <a:prstGeom prst="rect">
            <a:avLst/>
          </a:prstGeom>
          <a:noFill/>
          <a:ln>
            <a:noFill/>
          </a:ln>
        </p:spPr>
      </p:pic>
      <p:pic>
        <p:nvPicPr>
          <p:cNvPr id="159" name="Google Shape;159;p26"/>
          <p:cNvPicPr preferRelativeResize="0"/>
          <p:nvPr/>
        </p:nvPicPr>
        <p:blipFill>
          <a:blip r:embed="rId4">
            <a:alphaModFix/>
          </a:blip>
          <a:stretch>
            <a:fillRect/>
          </a:stretch>
        </p:blipFill>
        <p:spPr>
          <a:xfrm>
            <a:off x="5462825" y="2582750"/>
            <a:ext cx="3507149" cy="2438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00"/>
              <a:t>Standard 7:  </a:t>
            </a:r>
            <a:endParaRPr sz="2300"/>
          </a:p>
        </p:txBody>
      </p:sp>
      <p:pic>
        <p:nvPicPr>
          <p:cNvPr id="165" name="Google Shape;165;p27"/>
          <p:cNvPicPr preferRelativeResize="0"/>
          <p:nvPr/>
        </p:nvPicPr>
        <p:blipFill>
          <a:blip r:embed="rId3">
            <a:alphaModFix/>
          </a:blip>
          <a:stretch>
            <a:fillRect/>
          </a:stretch>
        </p:blipFill>
        <p:spPr>
          <a:xfrm>
            <a:off x="403125" y="1719775"/>
            <a:ext cx="7802476" cy="1982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idx="4294967295" type="title"/>
          </p:nvPr>
        </p:nvSpPr>
        <p:spPr>
          <a:xfrm>
            <a:off x="3547050" y="457950"/>
            <a:ext cx="20499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Standard 7</a:t>
            </a:r>
            <a:endParaRPr/>
          </a:p>
        </p:txBody>
      </p:sp>
      <p:sp>
        <p:nvSpPr>
          <p:cNvPr id="171" name="Google Shape;171;p28"/>
          <p:cNvSpPr txBox="1"/>
          <p:nvPr/>
        </p:nvSpPr>
        <p:spPr>
          <a:xfrm>
            <a:off x="5103150" y="1637950"/>
            <a:ext cx="345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72" name="Google Shape;172;p28"/>
          <p:cNvSpPr txBox="1"/>
          <p:nvPr/>
        </p:nvSpPr>
        <p:spPr>
          <a:xfrm>
            <a:off x="223625" y="1229975"/>
            <a:ext cx="878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173" name="Google Shape;173;p28"/>
          <p:cNvSpPr txBox="1"/>
          <p:nvPr/>
        </p:nvSpPr>
        <p:spPr>
          <a:xfrm>
            <a:off x="233300" y="1366425"/>
            <a:ext cx="52983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Reflecting on teaching as a whole and daily practice will not only strengthen lesson delivery, but also planning an execution. By taking the time to reflect on what went well and what can be improved, future lessons can be developed in a way that will foster and encourage student and teacher growth alike.</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rPr lang="en">
                <a:latin typeface="Source Code Pro"/>
                <a:ea typeface="Source Code Pro"/>
                <a:cs typeface="Source Code Pro"/>
                <a:sym typeface="Source Code Pro"/>
              </a:rPr>
              <a:t>Examples of this </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Keeping a journal </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Taking notes after every class</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u="sng">
                <a:solidFill>
                  <a:schemeClr val="hlink"/>
                </a:solidFill>
                <a:latin typeface="Source Code Pro"/>
                <a:ea typeface="Source Code Pro"/>
                <a:cs typeface="Source Code Pro"/>
                <a:sym typeface="Source Code Pro"/>
                <a:hlinkClick r:id="rId3"/>
              </a:rPr>
              <a:t>Writing reflections </a:t>
            </a:r>
            <a:endParaRPr>
              <a:latin typeface="Source Code Pro"/>
              <a:ea typeface="Source Code Pro"/>
              <a:cs typeface="Source Code Pro"/>
              <a:sym typeface="Source Code Pro"/>
            </a:endParaRPr>
          </a:p>
        </p:txBody>
      </p:sp>
      <p:pic>
        <p:nvPicPr>
          <p:cNvPr id="174" name="Google Shape;174;p28"/>
          <p:cNvPicPr preferRelativeResize="0"/>
          <p:nvPr/>
        </p:nvPicPr>
        <p:blipFill>
          <a:blip r:embed="rId4">
            <a:alphaModFix/>
          </a:blip>
          <a:stretch>
            <a:fillRect/>
          </a:stretch>
        </p:blipFill>
        <p:spPr>
          <a:xfrm>
            <a:off x="5738051" y="457950"/>
            <a:ext cx="3405949" cy="4541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1509000" y="312225"/>
            <a:ext cx="6126001" cy="4519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00"/>
              <a:t>Standard 1: Knowledge of Students and Student Learning</a:t>
            </a:r>
            <a:endParaRPr sz="2300"/>
          </a:p>
        </p:txBody>
      </p:sp>
      <p:pic>
        <p:nvPicPr>
          <p:cNvPr id="68" name="Google Shape;68;p15"/>
          <p:cNvPicPr preferRelativeResize="0"/>
          <p:nvPr/>
        </p:nvPicPr>
        <p:blipFill>
          <a:blip r:embed="rId3">
            <a:alphaModFix/>
          </a:blip>
          <a:stretch>
            <a:fillRect/>
          </a:stretch>
        </p:blipFill>
        <p:spPr>
          <a:xfrm>
            <a:off x="1330975" y="1572275"/>
            <a:ext cx="6465250" cy="2690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idx="4294967295" type="title"/>
          </p:nvPr>
        </p:nvSpPr>
        <p:spPr>
          <a:xfrm>
            <a:off x="3547050" y="457950"/>
            <a:ext cx="20499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Standard 1</a:t>
            </a:r>
            <a:endParaRPr/>
          </a:p>
        </p:txBody>
      </p:sp>
      <p:sp>
        <p:nvSpPr>
          <p:cNvPr id="74" name="Google Shape;74;p16"/>
          <p:cNvSpPr txBox="1"/>
          <p:nvPr/>
        </p:nvSpPr>
        <p:spPr>
          <a:xfrm>
            <a:off x="3052925" y="1128250"/>
            <a:ext cx="55419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t/>
            </a:r>
            <a:endParaRPr>
              <a:latin typeface="Lato"/>
              <a:ea typeface="Lato"/>
              <a:cs typeface="Lato"/>
              <a:sym typeface="Lato"/>
            </a:endParaRPr>
          </a:p>
        </p:txBody>
      </p:sp>
      <p:sp>
        <p:nvSpPr>
          <p:cNvPr id="75" name="Google Shape;75;p16"/>
          <p:cNvSpPr txBox="1"/>
          <p:nvPr/>
        </p:nvSpPr>
        <p:spPr>
          <a:xfrm>
            <a:off x="191675" y="990375"/>
            <a:ext cx="59421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Knowing that students come from all different backgrounds, it is important to implement different tools and strategies for students to express themselves and their feelings. If students are accepted for who they are, it will encourage them to learn and participate in class. One way to do this is by using the 5cs: </a:t>
            </a:r>
            <a:r>
              <a:rPr lang="en">
                <a:solidFill>
                  <a:srgbClr val="202124"/>
                </a:solidFill>
                <a:highlight>
                  <a:srgbClr val="FFFFFF"/>
                </a:highlight>
                <a:latin typeface="Source Code Pro"/>
                <a:ea typeface="Source Code Pro"/>
                <a:cs typeface="Source Code Pro"/>
                <a:sym typeface="Source Code Pro"/>
              </a:rPr>
              <a:t>collaboration, communication, creativity, and critical and computational thinking.</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rPr lang="en">
                <a:latin typeface="Source Code Pro"/>
                <a:ea typeface="Source Code Pro"/>
                <a:cs typeface="Source Code Pro"/>
                <a:sym typeface="Source Code Pro"/>
              </a:rPr>
              <a:t>Examples: </a:t>
            </a:r>
            <a:endParaRPr>
              <a:latin typeface="Source Code Pro"/>
              <a:ea typeface="Source Code Pro"/>
              <a:cs typeface="Source Code Pro"/>
              <a:sym typeface="Source Code Pro"/>
            </a:endParaRPr>
          </a:p>
          <a:p>
            <a:pPr indent="0" lvl="0" marL="0" rtl="0" algn="l">
              <a:spcBef>
                <a:spcPts val="0"/>
              </a:spcBef>
              <a:spcAft>
                <a:spcPts val="0"/>
              </a:spcAft>
              <a:buNone/>
            </a:pPr>
            <a:r>
              <a:rPr lang="en">
                <a:latin typeface="Source Code Pro"/>
                <a:ea typeface="Source Code Pro"/>
                <a:cs typeface="Source Code Pro"/>
                <a:sym typeface="Source Code Pro"/>
              </a:rPr>
              <a:t>Every morning, students will have the autonomy to choose how they would like to be welcomed into the classroom to demonstrate that their voice has power.</a:t>
            </a:r>
            <a:endParaRPr>
              <a:latin typeface="Source Code Pro"/>
              <a:ea typeface="Source Code Pro"/>
              <a:cs typeface="Source Code Pro"/>
              <a:sym typeface="Source Code Pro"/>
            </a:endParaRPr>
          </a:p>
          <a:p>
            <a:pPr indent="0" lvl="0" marL="0" rtl="0" algn="l">
              <a:spcBef>
                <a:spcPts val="0"/>
              </a:spcBef>
              <a:spcAft>
                <a:spcPts val="0"/>
              </a:spcAft>
              <a:buNone/>
            </a:pPr>
            <a:r>
              <a:rPr lang="en">
                <a:latin typeface="Source Code Pro"/>
                <a:ea typeface="Source Code Pro"/>
                <a:cs typeface="Source Code Pro"/>
                <a:sym typeface="Source Code Pro"/>
              </a:rPr>
              <a:t>Additionally, they will have a daily check-in slip on their desk so they can share their personal goals for the day, as well as express their mood so I can prioritize which students may need additional support throughout the day.</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76" name="Google Shape;76;p16"/>
          <p:cNvPicPr preferRelativeResize="0"/>
          <p:nvPr/>
        </p:nvPicPr>
        <p:blipFill>
          <a:blip r:embed="rId3">
            <a:alphaModFix/>
          </a:blip>
          <a:stretch>
            <a:fillRect/>
          </a:stretch>
        </p:blipFill>
        <p:spPr>
          <a:xfrm>
            <a:off x="6850599" y="106525"/>
            <a:ext cx="2143576" cy="2796326"/>
          </a:xfrm>
          <a:prstGeom prst="rect">
            <a:avLst/>
          </a:prstGeom>
          <a:noFill/>
          <a:ln>
            <a:noFill/>
          </a:ln>
        </p:spPr>
      </p:pic>
      <p:pic>
        <p:nvPicPr>
          <p:cNvPr id="77" name="Google Shape;77;p16"/>
          <p:cNvPicPr preferRelativeResize="0"/>
          <p:nvPr/>
        </p:nvPicPr>
        <p:blipFill>
          <a:blip r:embed="rId4">
            <a:alphaModFix/>
          </a:blip>
          <a:stretch>
            <a:fillRect/>
          </a:stretch>
        </p:blipFill>
        <p:spPr>
          <a:xfrm>
            <a:off x="5966000" y="3072900"/>
            <a:ext cx="3028174" cy="1894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10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00"/>
              <a:t>Standard 2: Knowledge of Content &amp; </a:t>
            </a:r>
            <a:r>
              <a:rPr lang="en" sz="2300"/>
              <a:t>Instructional</a:t>
            </a:r>
            <a:r>
              <a:rPr lang="en" sz="2300"/>
              <a:t> Planning  </a:t>
            </a:r>
            <a:endParaRPr sz="2300"/>
          </a:p>
        </p:txBody>
      </p:sp>
      <p:pic>
        <p:nvPicPr>
          <p:cNvPr id="83" name="Google Shape;83;p17"/>
          <p:cNvPicPr preferRelativeResize="0"/>
          <p:nvPr/>
        </p:nvPicPr>
        <p:blipFill>
          <a:blip r:embed="rId3">
            <a:alphaModFix/>
          </a:blip>
          <a:stretch>
            <a:fillRect/>
          </a:stretch>
        </p:blipFill>
        <p:spPr>
          <a:xfrm>
            <a:off x="447350" y="1616525"/>
            <a:ext cx="8025350" cy="2808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idx="4294967295" type="title"/>
          </p:nvPr>
        </p:nvSpPr>
        <p:spPr>
          <a:xfrm>
            <a:off x="3547050" y="457950"/>
            <a:ext cx="20499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Standard 2</a:t>
            </a:r>
            <a:endParaRPr/>
          </a:p>
        </p:txBody>
      </p:sp>
      <p:sp>
        <p:nvSpPr>
          <p:cNvPr id="89" name="Google Shape;89;p18"/>
          <p:cNvSpPr txBox="1"/>
          <p:nvPr/>
        </p:nvSpPr>
        <p:spPr>
          <a:xfrm>
            <a:off x="742700" y="1040650"/>
            <a:ext cx="7867200" cy="7896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0"/>
              </a:spcBef>
              <a:spcAft>
                <a:spcPts val="0"/>
              </a:spcAft>
              <a:buClr>
                <a:schemeClr val="dk2"/>
              </a:buClr>
              <a:buSzPts val="1100"/>
              <a:buFont typeface="Arial"/>
              <a:buNone/>
            </a:pPr>
            <a:r>
              <a:t/>
            </a:r>
            <a:endParaRPr sz="1100">
              <a:solidFill>
                <a:schemeClr val="dk2"/>
              </a:solidFill>
            </a:endParaRPr>
          </a:p>
          <a:p>
            <a:pPr indent="0" lvl="0" marL="0" rtl="0" algn="l">
              <a:lnSpc>
                <a:spcPct val="115000"/>
              </a:lnSpc>
              <a:spcBef>
                <a:spcPts val="0"/>
              </a:spcBef>
              <a:spcAft>
                <a:spcPts val="0"/>
              </a:spcAft>
              <a:buClr>
                <a:schemeClr val="dk2"/>
              </a:buClr>
              <a:buSzPts val="1100"/>
              <a:buFont typeface="Arial"/>
              <a:buNone/>
            </a:pPr>
            <a:r>
              <a:t/>
            </a:r>
            <a:endParaRPr sz="1100">
              <a:solidFill>
                <a:schemeClr val="dk2"/>
              </a:solidFill>
            </a:endParaRPr>
          </a:p>
          <a:p>
            <a:pPr indent="0" lvl="0" marL="0" rtl="0" algn="l">
              <a:spcBef>
                <a:spcPts val="0"/>
              </a:spcBef>
              <a:spcAft>
                <a:spcPts val="0"/>
              </a:spcAft>
              <a:buNone/>
            </a:pPr>
            <a:r>
              <a:t/>
            </a:r>
            <a:endParaRPr>
              <a:latin typeface="Lato"/>
              <a:ea typeface="Lato"/>
              <a:cs typeface="Lato"/>
              <a:sym typeface="Lato"/>
            </a:endParaRPr>
          </a:p>
        </p:txBody>
      </p:sp>
      <p:sp>
        <p:nvSpPr>
          <p:cNvPr id="90" name="Google Shape;90;p18"/>
          <p:cNvSpPr txBox="1"/>
          <p:nvPr/>
        </p:nvSpPr>
        <p:spPr>
          <a:xfrm>
            <a:off x="207650" y="1245950"/>
            <a:ext cx="84024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Source Code Pro"/>
              <a:ea typeface="Source Code Pro"/>
              <a:cs typeface="Source Code Pro"/>
              <a:sym typeface="Source Code Pro"/>
            </a:endParaRPr>
          </a:p>
          <a:p>
            <a:pPr indent="0" lvl="0" marL="0" rtl="0" algn="l">
              <a:spcBef>
                <a:spcPts val="0"/>
              </a:spcBef>
              <a:spcAft>
                <a:spcPts val="0"/>
              </a:spcAft>
              <a:buNone/>
            </a:pPr>
            <a:r>
              <a:t/>
            </a:r>
            <a:endParaRPr sz="1800">
              <a:latin typeface="Source Code Pro"/>
              <a:ea typeface="Source Code Pro"/>
              <a:cs typeface="Source Code Pro"/>
              <a:sym typeface="Source Code Pro"/>
            </a:endParaRPr>
          </a:p>
          <a:p>
            <a:pPr indent="0" lvl="0" marL="0" rtl="0" algn="l">
              <a:spcBef>
                <a:spcPts val="0"/>
              </a:spcBef>
              <a:spcAft>
                <a:spcPts val="0"/>
              </a:spcAft>
              <a:buNone/>
            </a:pPr>
            <a:r>
              <a:t/>
            </a:r>
            <a:endParaRPr sz="1800">
              <a:latin typeface="Source Code Pro"/>
              <a:ea typeface="Source Code Pro"/>
              <a:cs typeface="Source Code Pro"/>
              <a:sym typeface="Source Code Pro"/>
            </a:endParaRPr>
          </a:p>
        </p:txBody>
      </p:sp>
      <p:sp>
        <p:nvSpPr>
          <p:cNvPr id="91" name="Google Shape;91;p18"/>
          <p:cNvSpPr txBox="1"/>
          <p:nvPr/>
        </p:nvSpPr>
        <p:spPr>
          <a:xfrm>
            <a:off x="322175" y="1277550"/>
            <a:ext cx="854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92" name="Google Shape;92;p18"/>
          <p:cNvSpPr txBox="1"/>
          <p:nvPr/>
        </p:nvSpPr>
        <p:spPr>
          <a:xfrm>
            <a:off x="233300" y="1299750"/>
            <a:ext cx="8709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Connecting</a:t>
            </a:r>
            <a:r>
              <a:rPr lang="en">
                <a:latin typeface="Source Code Pro"/>
                <a:ea typeface="Source Code Pro"/>
                <a:cs typeface="Source Code Pro"/>
                <a:sym typeface="Source Code Pro"/>
              </a:rPr>
              <a:t> prior </a:t>
            </a:r>
            <a:r>
              <a:rPr lang="en">
                <a:latin typeface="Source Code Pro"/>
                <a:ea typeface="Source Code Pro"/>
                <a:cs typeface="Source Code Pro"/>
                <a:sym typeface="Source Code Pro"/>
              </a:rPr>
              <a:t>knowledge</a:t>
            </a:r>
            <a:r>
              <a:rPr lang="en">
                <a:latin typeface="Source Code Pro"/>
                <a:ea typeface="Source Code Pro"/>
                <a:cs typeface="Source Code Pro"/>
                <a:sym typeface="Source Code Pro"/>
              </a:rPr>
              <a:t> to the new material as it is being introduced is </a:t>
            </a:r>
            <a:r>
              <a:rPr lang="en">
                <a:latin typeface="Source Code Pro"/>
                <a:ea typeface="Source Code Pro"/>
                <a:cs typeface="Source Code Pro"/>
                <a:sym typeface="Source Code Pro"/>
              </a:rPr>
              <a:t>essential,</a:t>
            </a:r>
            <a:r>
              <a:rPr lang="en">
                <a:latin typeface="Source Code Pro"/>
                <a:ea typeface="Source Code Pro"/>
                <a:cs typeface="Source Code Pro"/>
                <a:sym typeface="Source Code Pro"/>
              </a:rPr>
              <a:t> as it is way for students to make stronger and deeper connections across content, disciplines, while retaining and gaining new information.</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93" name="Google Shape;93;p18" title="IMG_4612.MOV">
            <a:hlinkClick r:id="rId3"/>
          </p:cNvPr>
          <p:cNvPicPr preferRelativeResize="0"/>
          <p:nvPr/>
        </p:nvPicPr>
        <p:blipFill>
          <a:blip r:embed="rId4">
            <a:alphaModFix/>
          </a:blip>
          <a:stretch>
            <a:fillRect/>
          </a:stretch>
        </p:blipFill>
        <p:spPr>
          <a:xfrm>
            <a:off x="152400" y="2714250"/>
            <a:ext cx="3035800" cy="2276850"/>
          </a:xfrm>
          <a:prstGeom prst="rect">
            <a:avLst/>
          </a:prstGeom>
          <a:noFill/>
          <a:ln>
            <a:noFill/>
          </a:ln>
        </p:spPr>
      </p:pic>
      <p:sp>
        <p:nvSpPr>
          <p:cNvPr id="94" name="Google Shape;94;p18"/>
          <p:cNvSpPr txBox="1"/>
          <p:nvPr/>
        </p:nvSpPr>
        <p:spPr>
          <a:xfrm>
            <a:off x="3646625" y="2371650"/>
            <a:ext cx="5031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In this video </a:t>
            </a:r>
            <a:r>
              <a:rPr lang="en">
                <a:latin typeface="Source Code Pro"/>
                <a:ea typeface="Source Code Pro"/>
                <a:cs typeface="Source Code Pro"/>
                <a:sym typeface="Source Code Pro"/>
              </a:rPr>
              <a:t>you will see a student connecting prior knowledge to the book “The Great Turkey Race.”</a:t>
            </a:r>
            <a:endParaRPr>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00"/>
              <a:t>Standard 3: Instructional Practice  </a:t>
            </a:r>
            <a:endParaRPr sz="2300"/>
          </a:p>
        </p:txBody>
      </p:sp>
      <p:pic>
        <p:nvPicPr>
          <p:cNvPr id="100" name="Google Shape;100;p19"/>
          <p:cNvPicPr preferRelativeResize="0"/>
          <p:nvPr/>
        </p:nvPicPr>
        <p:blipFill>
          <a:blip r:embed="rId3">
            <a:alphaModFix/>
          </a:blip>
          <a:stretch>
            <a:fillRect/>
          </a:stretch>
        </p:blipFill>
        <p:spPr>
          <a:xfrm>
            <a:off x="388375" y="1454300"/>
            <a:ext cx="8278725" cy="3133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idx="4294967295" type="title"/>
          </p:nvPr>
        </p:nvSpPr>
        <p:spPr>
          <a:xfrm>
            <a:off x="3547050" y="457950"/>
            <a:ext cx="20499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Standard 3</a:t>
            </a:r>
            <a:endParaRPr/>
          </a:p>
        </p:txBody>
      </p:sp>
      <p:sp>
        <p:nvSpPr>
          <p:cNvPr id="106" name="Google Shape;106;p20"/>
          <p:cNvSpPr txBox="1"/>
          <p:nvPr/>
        </p:nvSpPr>
        <p:spPr>
          <a:xfrm>
            <a:off x="5103150" y="1637950"/>
            <a:ext cx="345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07" name="Google Shape;107;p20"/>
          <p:cNvSpPr txBox="1"/>
          <p:nvPr/>
        </p:nvSpPr>
        <p:spPr>
          <a:xfrm>
            <a:off x="809225" y="1305225"/>
            <a:ext cx="7520100" cy="5949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0"/>
              </a:spcBef>
              <a:spcAft>
                <a:spcPts val="0"/>
              </a:spcAft>
              <a:buClr>
                <a:schemeClr val="dk2"/>
              </a:buClr>
              <a:buSzPts val="1100"/>
              <a:buFont typeface="Arial"/>
              <a:buNone/>
            </a:pPr>
            <a:r>
              <a:t/>
            </a:r>
            <a:endParaRPr sz="1100">
              <a:solidFill>
                <a:schemeClr val="dk2"/>
              </a:solidFill>
            </a:endParaRPr>
          </a:p>
          <a:p>
            <a:pPr indent="0" lvl="0" marL="0" rtl="0" algn="l">
              <a:spcBef>
                <a:spcPts val="0"/>
              </a:spcBef>
              <a:spcAft>
                <a:spcPts val="0"/>
              </a:spcAft>
              <a:buNone/>
            </a:pPr>
            <a:r>
              <a:t/>
            </a:r>
            <a:endParaRPr>
              <a:latin typeface="Lato"/>
              <a:ea typeface="Lato"/>
              <a:cs typeface="Lato"/>
              <a:sym typeface="Lato"/>
            </a:endParaRPr>
          </a:p>
        </p:txBody>
      </p:sp>
      <p:sp>
        <p:nvSpPr>
          <p:cNvPr id="108" name="Google Shape;108;p20"/>
          <p:cNvSpPr txBox="1"/>
          <p:nvPr/>
        </p:nvSpPr>
        <p:spPr>
          <a:xfrm>
            <a:off x="166625" y="1299750"/>
            <a:ext cx="886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109" name="Google Shape;109;p20"/>
          <p:cNvPicPr preferRelativeResize="0"/>
          <p:nvPr/>
        </p:nvPicPr>
        <p:blipFill>
          <a:blip r:embed="rId3">
            <a:alphaModFix/>
          </a:blip>
          <a:stretch>
            <a:fillRect/>
          </a:stretch>
        </p:blipFill>
        <p:spPr>
          <a:xfrm>
            <a:off x="-8" y="11"/>
            <a:ext cx="2072648" cy="2653156"/>
          </a:xfrm>
          <a:prstGeom prst="rect">
            <a:avLst/>
          </a:prstGeom>
          <a:noFill/>
          <a:ln>
            <a:noFill/>
          </a:ln>
        </p:spPr>
      </p:pic>
      <p:pic>
        <p:nvPicPr>
          <p:cNvPr id="110" name="Google Shape;110;p20"/>
          <p:cNvPicPr preferRelativeResize="0"/>
          <p:nvPr/>
        </p:nvPicPr>
        <p:blipFill>
          <a:blip r:embed="rId4">
            <a:alphaModFix/>
          </a:blip>
          <a:stretch>
            <a:fillRect/>
          </a:stretch>
        </p:blipFill>
        <p:spPr>
          <a:xfrm rot="-5400000">
            <a:off x="6301723" y="-99737"/>
            <a:ext cx="2414751" cy="3091073"/>
          </a:xfrm>
          <a:prstGeom prst="rect">
            <a:avLst/>
          </a:prstGeom>
          <a:noFill/>
          <a:ln>
            <a:noFill/>
          </a:ln>
        </p:spPr>
      </p:pic>
      <p:sp>
        <p:nvSpPr>
          <p:cNvPr id="111" name="Google Shape;111;p20"/>
          <p:cNvSpPr txBox="1"/>
          <p:nvPr/>
        </p:nvSpPr>
        <p:spPr>
          <a:xfrm>
            <a:off x="2133825" y="1093350"/>
            <a:ext cx="39651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Utilizing </a:t>
            </a:r>
            <a:r>
              <a:rPr lang="en">
                <a:latin typeface="Source Code Pro"/>
                <a:ea typeface="Source Code Pro"/>
                <a:cs typeface="Source Code Pro"/>
                <a:sym typeface="Source Code Pro"/>
              </a:rPr>
              <a:t>different</a:t>
            </a:r>
            <a:r>
              <a:rPr lang="en">
                <a:latin typeface="Source Code Pro"/>
                <a:ea typeface="Source Code Pro"/>
                <a:cs typeface="Source Code Pro"/>
                <a:sym typeface="Source Code Pro"/>
              </a:rPr>
              <a:t> methods to teach students will ensure all learning needs are met. Students learn best when they have multiple ways to understand the same material.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rPr lang="en">
                <a:latin typeface="Source Code Pro"/>
                <a:ea typeface="Source Code Pro"/>
                <a:cs typeface="Source Code Pro"/>
                <a:sym typeface="Source Code Pro"/>
              </a:rPr>
              <a:t>Examples</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Different worksheet</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Active listening Strategies</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Identifying</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Expanding on </a:t>
            </a:r>
            <a:r>
              <a:rPr lang="en">
                <a:latin typeface="Source Code Pro"/>
                <a:ea typeface="Source Code Pro"/>
                <a:cs typeface="Source Code Pro"/>
                <a:sym typeface="Source Code Pro"/>
              </a:rPr>
              <a:t>different</a:t>
            </a:r>
            <a:r>
              <a:rPr lang="en">
                <a:latin typeface="Source Code Pro"/>
                <a:ea typeface="Source Code Pro"/>
                <a:cs typeface="Source Code Pro"/>
                <a:sym typeface="Source Code Pro"/>
              </a:rPr>
              <a:t> ideas</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112" name="Google Shape;112;p20"/>
          <p:cNvPicPr preferRelativeResize="0"/>
          <p:nvPr/>
        </p:nvPicPr>
        <p:blipFill>
          <a:blip r:embed="rId5">
            <a:alphaModFix/>
          </a:blip>
          <a:stretch>
            <a:fillRect/>
          </a:stretch>
        </p:blipFill>
        <p:spPr>
          <a:xfrm>
            <a:off x="5986549" y="2779925"/>
            <a:ext cx="3045074" cy="2283805"/>
          </a:xfrm>
          <a:prstGeom prst="rect">
            <a:avLst/>
          </a:prstGeom>
          <a:noFill/>
          <a:ln>
            <a:noFill/>
          </a:ln>
        </p:spPr>
      </p:pic>
      <p:pic>
        <p:nvPicPr>
          <p:cNvPr id="113" name="Google Shape;113;p20"/>
          <p:cNvPicPr preferRelativeResize="0"/>
          <p:nvPr/>
        </p:nvPicPr>
        <p:blipFill>
          <a:blip r:embed="rId6">
            <a:alphaModFix/>
          </a:blip>
          <a:stretch>
            <a:fillRect/>
          </a:stretch>
        </p:blipFill>
        <p:spPr>
          <a:xfrm>
            <a:off x="0" y="3354325"/>
            <a:ext cx="2279199" cy="1709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00"/>
              <a:t>Standard 4: Learning Environment  </a:t>
            </a:r>
            <a:endParaRPr sz="2300"/>
          </a:p>
        </p:txBody>
      </p:sp>
      <p:pic>
        <p:nvPicPr>
          <p:cNvPr id="119" name="Google Shape;119;p21"/>
          <p:cNvPicPr preferRelativeResize="0"/>
          <p:nvPr/>
        </p:nvPicPr>
        <p:blipFill>
          <a:blip r:embed="rId3">
            <a:alphaModFix/>
          </a:blip>
          <a:stretch>
            <a:fillRect/>
          </a:stretch>
        </p:blipFill>
        <p:spPr>
          <a:xfrm>
            <a:off x="303300" y="1660775"/>
            <a:ext cx="8297850" cy="2159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